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56" r:id="rId2"/>
    <p:sldId id="285" r:id="rId3"/>
    <p:sldId id="282" r:id="rId4"/>
    <p:sldId id="261" r:id="rId5"/>
    <p:sldId id="288" r:id="rId6"/>
    <p:sldId id="281" r:id="rId7"/>
    <p:sldId id="284" r:id="rId8"/>
    <p:sldId id="265" r:id="rId9"/>
    <p:sldId id="283" r:id="rId10"/>
    <p:sldId id="268" r:id="rId11"/>
    <p:sldId id="28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66607" autoAdjust="0"/>
  </p:normalViewPr>
  <p:slideViewPr>
    <p:cSldViewPr>
      <p:cViewPr>
        <p:scale>
          <a:sx n="100" d="100"/>
          <a:sy n="100" d="100"/>
        </p:scale>
        <p:origin x="-516" y="1014"/>
      </p:cViewPr>
      <p:guideLst>
        <p:guide orient="horz" pos="2160"/>
        <p:guide pos="2880"/>
      </p:guideLst>
    </p:cSldViewPr>
  </p:slideViewPr>
  <p:outlineViewPr>
    <p:cViewPr>
      <p:scale>
        <a:sx n="33" d="100"/>
        <a:sy n="33" d="100"/>
      </p:scale>
      <p:origin x="0" y="394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9221A8-E518-4621-8964-644214094BB8}" type="datetimeFigureOut">
              <a:rPr lang="en-GB" smtClean="0"/>
              <a:t>10/06/2019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FD1241-33EE-4575-87FF-EA48AF9F23DC}" type="slidenum">
              <a:rPr lang="en-GB" smtClean="0"/>
              <a:t>‹#›</a:t>
            </a:fld>
            <a:endParaRPr lang="en-GB" dirty="0"/>
          </a:p>
        </p:txBody>
      </p:sp>
    </p:spTree>
    <p:extLst>
      <p:ext uri="{BB962C8B-B14F-4D97-AF65-F5344CB8AC3E}">
        <p14:creationId xmlns:p14="http://schemas.microsoft.com/office/powerpoint/2010/main" val="2484834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DCFD1241-33EE-4575-87FF-EA48AF9F23DC}" type="slidenum">
              <a:rPr lang="en-GB" smtClean="0"/>
              <a:t>1</a:t>
            </a:fld>
            <a:endParaRPr lang="en-GB" dirty="0"/>
          </a:p>
        </p:txBody>
      </p:sp>
    </p:spTree>
    <p:extLst>
      <p:ext uri="{BB962C8B-B14F-4D97-AF65-F5344CB8AC3E}">
        <p14:creationId xmlns:p14="http://schemas.microsoft.com/office/powerpoint/2010/main" val="2454839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2</a:t>
            </a:fld>
            <a:endParaRPr lang="en-GB" dirty="0"/>
          </a:p>
        </p:txBody>
      </p:sp>
    </p:spTree>
    <p:extLst>
      <p:ext uri="{BB962C8B-B14F-4D97-AF65-F5344CB8AC3E}">
        <p14:creationId xmlns:p14="http://schemas.microsoft.com/office/powerpoint/2010/main" val="2055893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3</a:t>
            </a:fld>
            <a:endParaRPr lang="en-GB" dirty="0"/>
          </a:p>
        </p:txBody>
      </p:sp>
    </p:spTree>
    <p:extLst>
      <p:ext uri="{BB962C8B-B14F-4D97-AF65-F5344CB8AC3E}">
        <p14:creationId xmlns:p14="http://schemas.microsoft.com/office/powerpoint/2010/main" val="1030529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CFD1241-33EE-4575-87FF-EA48AF9F23DC}" type="slidenum">
              <a:rPr lang="en-GB" smtClean="0"/>
              <a:t>4</a:t>
            </a:fld>
            <a:endParaRPr lang="en-GB" dirty="0"/>
          </a:p>
        </p:txBody>
      </p:sp>
    </p:spTree>
    <p:extLst>
      <p:ext uri="{BB962C8B-B14F-4D97-AF65-F5344CB8AC3E}">
        <p14:creationId xmlns:p14="http://schemas.microsoft.com/office/powerpoint/2010/main" val="365569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CFD1241-33EE-4575-87FF-EA48AF9F23DC}" type="slidenum">
              <a:rPr lang="en-GB" smtClean="0"/>
              <a:t>6</a:t>
            </a:fld>
            <a:endParaRPr lang="en-GB" dirty="0"/>
          </a:p>
        </p:txBody>
      </p:sp>
    </p:spTree>
    <p:extLst>
      <p:ext uri="{BB962C8B-B14F-4D97-AF65-F5344CB8AC3E}">
        <p14:creationId xmlns:p14="http://schemas.microsoft.com/office/powerpoint/2010/main" val="1301741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7</a:t>
            </a:fld>
            <a:endParaRPr lang="en-GB" dirty="0"/>
          </a:p>
        </p:txBody>
      </p:sp>
    </p:spTree>
    <p:extLst>
      <p:ext uri="{BB962C8B-B14F-4D97-AF65-F5344CB8AC3E}">
        <p14:creationId xmlns:p14="http://schemas.microsoft.com/office/powerpoint/2010/main" val="2067241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FD1241-33EE-4575-87FF-EA48AF9F23DC}" type="slidenum">
              <a:rPr lang="en-GB" smtClean="0"/>
              <a:t>8</a:t>
            </a:fld>
            <a:endParaRPr lang="en-GB" dirty="0"/>
          </a:p>
        </p:txBody>
      </p:sp>
    </p:spTree>
    <p:extLst>
      <p:ext uri="{BB962C8B-B14F-4D97-AF65-F5344CB8AC3E}">
        <p14:creationId xmlns:p14="http://schemas.microsoft.com/office/powerpoint/2010/main" val="1627888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FD1241-33EE-4575-87FF-EA48AF9F23DC}" type="slidenum">
              <a:rPr lang="en-GB" smtClean="0"/>
              <a:t>9</a:t>
            </a:fld>
            <a:endParaRPr lang="en-GB" dirty="0"/>
          </a:p>
        </p:txBody>
      </p:sp>
    </p:spTree>
    <p:extLst>
      <p:ext uri="{BB962C8B-B14F-4D97-AF65-F5344CB8AC3E}">
        <p14:creationId xmlns:p14="http://schemas.microsoft.com/office/powerpoint/2010/main" val="2787537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CFD1241-33EE-4575-87FF-EA48AF9F23DC}" type="slidenum">
              <a:rPr lang="en-GB" smtClean="0"/>
              <a:t>10</a:t>
            </a:fld>
            <a:endParaRPr lang="en-GB" dirty="0"/>
          </a:p>
        </p:txBody>
      </p:sp>
    </p:spTree>
    <p:extLst>
      <p:ext uri="{BB962C8B-B14F-4D97-AF65-F5344CB8AC3E}">
        <p14:creationId xmlns:p14="http://schemas.microsoft.com/office/powerpoint/2010/main" val="4081068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med" advClick="0" advTm="5000">
    <p:newsfla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1B3C7771-9093-4DAB-B748-A74DA0BFE627}"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spd="med" advClick="0" advTm="5000">
    <p:newsfla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3C9FB-1006-4654-B9B0-8DAD82C281AA}" type="datetimeFigureOut">
              <a:rPr lang="en-US" smtClean="0"/>
              <a:pPr/>
              <a:t>6/10/2019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3C7771-9093-4DAB-B748-A74DA0BFE627}" type="slidenum">
              <a:rPr lang="en-US" smtClean="0"/>
              <a:pPr/>
              <a:t>‹#›</a:t>
            </a:fld>
            <a:endParaRPr lang="en-US" dirty="0"/>
          </a:p>
        </p:txBody>
      </p:sp>
    </p:spTree>
  </p:cSld>
  <p:clrMapOvr>
    <a:masterClrMapping/>
  </p:clrMapOvr>
  <p:transition spd="med" advClick="0" advTm="5000">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3C9FB-1006-4654-B9B0-8DAD82C281AA}" type="datetimeFigureOut">
              <a:rPr lang="en-US" smtClean="0"/>
              <a:pPr/>
              <a:t>6/10/2019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B3C7771-9093-4DAB-B748-A74DA0BFE627}"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advClick="0" advTm="5000">
    <p:newsflash/>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repozitorij.ffos.hr/islandora/object/ffos:1220/preview" TargetMode="External"/><Relationship Id="rId2" Type="http://schemas.openxmlformats.org/officeDocument/2006/relationships/hyperlink" Target="https://www.sxu.edu/academics/colleges_schools/cas/dept/honors/docs/student-projects/gisselle-lopez.pdf" TargetMode="External"/><Relationship Id="rId1" Type="http://schemas.openxmlformats.org/officeDocument/2006/relationships/slideLayout" Target="../slideLayouts/slideLayout2.xml"/><Relationship Id="rId4" Type="http://schemas.openxmlformats.org/officeDocument/2006/relationships/hyperlink" Target="https://cardinalhayes.enschool.org/ourpages/auto/2014/7/9/61855690/Frankenstein_%20Feminism%20and%20Literary%20Theory.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a:effectLst/>
                <a:latin typeface="Times New Roman" pitchFamily="18" charset="0"/>
                <a:cs typeface="Times New Roman" pitchFamily="18" charset="0"/>
              </a:rPr>
              <a:t>Feminism Criticism in </a:t>
            </a:r>
            <a:r>
              <a:rPr lang="en-US" sz="3600" dirty="0" smtClean="0">
                <a:effectLst/>
                <a:latin typeface="Times New Roman" pitchFamily="18" charset="0"/>
                <a:cs typeface="Times New Roman" pitchFamily="18" charset="0"/>
              </a:rPr>
              <a:t>Frankenstein</a:t>
            </a:r>
            <a:r>
              <a:rPr lang="en-GB" sz="4400" dirty="0" smtClean="0">
                <a:effectLst/>
              </a:rPr>
              <a:t/>
            </a:r>
            <a:br>
              <a:rPr lang="en-GB" sz="4400" dirty="0" smtClean="0">
                <a:effectLst/>
              </a:rPr>
            </a:br>
            <a:endParaRPr lang="en-US" sz="4400" dirty="0"/>
          </a:p>
        </p:txBody>
      </p:sp>
      <p:sp>
        <p:nvSpPr>
          <p:cNvPr id="3" name="Subtitle 2"/>
          <p:cNvSpPr>
            <a:spLocks noGrp="1"/>
          </p:cNvSpPr>
          <p:nvPr>
            <p:ph type="subTitle" idx="1"/>
          </p:nvPr>
        </p:nvSpPr>
        <p:spPr/>
        <p:txBody>
          <a:bodyPr>
            <a:normAutofit fontScale="92500" lnSpcReduction="20000"/>
          </a:bodyPr>
          <a:lstStyle/>
          <a:p>
            <a:pPr>
              <a:defRPr/>
            </a:pPr>
            <a:r>
              <a:rPr lang="en-US" sz="2800" dirty="0"/>
              <a:t>Your </a:t>
            </a:r>
            <a:r>
              <a:rPr lang="en-US" sz="2800" dirty="0" smtClean="0"/>
              <a:t>Name:</a:t>
            </a:r>
            <a:endParaRPr lang="en-US" sz="2800" dirty="0"/>
          </a:p>
          <a:p>
            <a:pPr>
              <a:defRPr/>
            </a:pPr>
            <a:r>
              <a:rPr lang="en-US" sz="2800" dirty="0" smtClean="0"/>
              <a:t>Course</a:t>
            </a:r>
          </a:p>
          <a:p>
            <a:pPr>
              <a:defRPr/>
            </a:pPr>
            <a:r>
              <a:rPr lang="en-US" sz="2800" dirty="0" smtClean="0"/>
              <a:t>Date:</a:t>
            </a:r>
            <a:endParaRPr lang="en-US" sz="2800" dirty="0"/>
          </a:p>
          <a:p>
            <a:pPr>
              <a:defRPr/>
            </a:pPr>
            <a:r>
              <a:rPr lang="en-US" sz="2800" dirty="0"/>
              <a:t>Instructor </a:t>
            </a:r>
            <a:r>
              <a:rPr lang="en-US" sz="2800" dirty="0" smtClean="0"/>
              <a:t>Name:</a:t>
            </a:r>
          </a:p>
          <a:p>
            <a:pPr>
              <a:defRPr/>
            </a:pPr>
            <a:endParaRPr lang="en-US" sz="2800" dirty="0"/>
          </a:p>
          <a:p>
            <a:endParaRPr lang="en-US" dirty="0"/>
          </a:p>
        </p:txBody>
      </p:sp>
    </p:spTree>
  </p:cSld>
  <p:clrMapOvr>
    <a:masterClrMapping/>
  </p:clrMapOvr>
  <p:transition spd="med" advClick="0" advTm="5000">
    <p:newsflash/>
    <p:sndAc>
      <p:stSnd>
        <p:snd r:embed="rId3" name="arrow.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r>
              <a:rPr lang="en-US" sz="2800" dirty="0" smtClean="0"/>
              <a:t>Feminism-the </a:t>
            </a:r>
            <a:r>
              <a:rPr lang="en-US" sz="2800" dirty="0"/>
              <a:t>idea that both men and women should have equal economic, social and political opportunities and benefits</a:t>
            </a:r>
            <a:r>
              <a:rPr lang="en-GB" sz="2800" dirty="0" smtClean="0"/>
              <a:t>.</a:t>
            </a:r>
          </a:p>
          <a:p>
            <a:r>
              <a:rPr lang="en-US" sz="2800" dirty="0"/>
              <a:t>The term can also describe the various political activities or movements that push to achieve equality of both male and female partners in a </a:t>
            </a:r>
            <a:r>
              <a:rPr lang="en-US" sz="2800" dirty="0" smtClean="0"/>
              <a:t>relationship.</a:t>
            </a:r>
            <a:r>
              <a:rPr lang="en-GB" sz="2800" dirty="0" smtClean="0"/>
              <a:t> </a:t>
            </a:r>
          </a:p>
          <a:p>
            <a:r>
              <a:rPr lang="en-US" sz="2800" i="1" dirty="0"/>
              <a:t>Frankenstein</a:t>
            </a:r>
            <a:r>
              <a:rPr lang="en-US" sz="2400" dirty="0"/>
              <a:t> </a:t>
            </a:r>
            <a:r>
              <a:rPr lang="en-US" sz="2800" dirty="0"/>
              <a:t>was written in historical period when women heightened their fight for gender equality in society. </a:t>
            </a:r>
            <a:r>
              <a:rPr lang="en-GB" sz="2800" dirty="0"/>
              <a:t> </a:t>
            </a:r>
          </a:p>
          <a:p>
            <a:r>
              <a:rPr lang="en-US" sz="2800" dirty="0"/>
              <a:t>Critic’s point the primary wave of feminism </a:t>
            </a:r>
            <a:r>
              <a:rPr lang="en-US" sz="2800" dirty="0" smtClean="0"/>
              <a:t>influenced many </a:t>
            </a:r>
            <a:r>
              <a:rPr lang="en-US" sz="2800" dirty="0"/>
              <a:t>women authors including </a:t>
            </a:r>
            <a:r>
              <a:rPr lang="en-US" sz="2800" dirty="0" smtClean="0"/>
              <a:t>Mary Shelley </a:t>
            </a:r>
            <a:r>
              <a:rPr lang="en-US" sz="2800" dirty="0"/>
              <a:t>to write their work in feminist perspective. </a:t>
            </a:r>
            <a:endParaRPr lang="en-GB" sz="2800" dirty="0"/>
          </a:p>
        </p:txBody>
      </p:sp>
    </p:spTree>
    <p:extLst>
      <p:ext uri="{BB962C8B-B14F-4D97-AF65-F5344CB8AC3E}">
        <p14:creationId xmlns:p14="http://schemas.microsoft.com/office/powerpoint/2010/main" val="3551068413"/>
      </p:ext>
    </p:extLst>
  </p:cSld>
  <p:clrMapOvr>
    <a:masterClrMapping/>
  </p:clrMapOvr>
  <p:transition spd="med" advClick="0" advTm="5000">
    <p:newsfla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Shelley’s Background and Influence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t>
            </a:r>
            <a:r>
              <a:rPr lang="en-US" dirty="0"/>
              <a:t>mother of Mary </a:t>
            </a:r>
            <a:r>
              <a:rPr lang="en-US" dirty="0" smtClean="0"/>
              <a:t>Shelley</a:t>
            </a:r>
            <a:r>
              <a:rPr lang="en-US" dirty="0"/>
              <a:t>, Wollstonecraft, </a:t>
            </a:r>
            <a:r>
              <a:rPr lang="en-US" dirty="0" smtClean="0"/>
              <a:t>was the author of </a:t>
            </a:r>
            <a:r>
              <a:rPr lang="en-US" dirty="0"/>
              <a:t>the earliest manifestations women’s liberation movement: A Vindication of the Rights of ladies (1792). </a:t>
            </a:r>
            <a:endParaRPr lang="en-US" dirty="0" smtClean="0"/>
          </a:p>
          <a:p>
            <a:r>
              <a:rPr lang="en-US" dirty="0" smtClean="0"/>
              <a:t>Shelley’s mother </a:t>
            </a:r>
            <a:r>
              <a:rPr lang="en-US" dirty="0"/>
              <a:t>is thus </a:t>
            </a:r>
            <a:r>
              <a:rPr lang="en-US" dirty="0" smtClean="0"/>
              <a:t>a forerunner </a:t>
            </a:r>
            <a:r>
              <a:rPr lang="en-US" dirty="0"/>
              <a:t>of the Nineteenth-century movement. </a:t>
            </a:r>
            <a:endParaRPr lang="en-US" dirty="0" smtClean="0"/>
          </a:p>
          <a:p>
            <a:r>
              <a:rPr lang="en-US" dirty="0" smtClean="0"/>
              <a:t>The </a:t>
            </a:r>
            <a:r>
              <a:rPr lang="en-US" dirty="0"/>
              <a:t>second wave of feminism 1960s to 1970s </a:t>
            </a:r>
            <a:r>
              <a:rPr lang="en-US" dirty="0" smtClean="0"/>
              <a:t> when Shelley was an adult.</a:t>
            </a:r>
          </a:p>
          <a:p>
            <a:r>
              <a:rPr lang="en-US" dirty="0" smtClean="0"/>
              <a:t>The wave addressed </a:t>
            </a:r>
            <a:r>
              <a:rPr lang="en-US" dirty="0"/>
              <a:t>feminism problems, like inequalities, sex or the </a:t>
            </a:r>
            <a:r>
              <a:rPr lang="en-US" dirty="0" smtClean="0"/>
              <a:t>work. </a:t>
            </a:r>
          </a:p>
          <a:p>
            <a:r>
              <a:rPr lang="en-US" dirty="0" smtClean="0"/>
              <a:t>The </a:t>
            </a:r>
            <a:r>
              <a:rPr lang="en-US" dirty="0"/>
              <a:t>critics </a:t>
            </a:r>
            <a:r>
              <a:rPr lang="en-US" dirty="0" smtClean="0"/>
              <a:t>points out that Shelley must have been influenced by this background when writing her novel. </a:t>
            </a:r>
            <a:endParaRPr lang="en-GB" dirty="0"/>
          </a:p>
        </p:txBody>
      </p:sp>
    </p:spTree>
    <p:extLst>
      <p:ext uri="{BB962C8B-B14F-4D97-AF65-F5344CB8AC3E}">
        <p14:creationId xmlns:p14="http://schemas.microsoft.com/office/powerpoint/2010/main" val="2495600393"/>
      </p:ext>
    </p:extLst>
  </p:cSld>
  <p:clrMapOvr>
    <a:masterClrMapping/>
  </p:clrMapOvr>
  <p:transition spd="med" advClick="0" advTm="5000">
    <p:newsfla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Shelley’s Upbringing</a:t>
            </a:r>
            <a:endParaRPr lang="en-US" sz="3600" dirty="0"/>
          </a:p>
        </p:txBody>
      </p:sp>
      <p:sp>
        <p:nvSpPr>
          <p:cNvPr id="3" name="Content Placeholder 2"/>
          <p:cNvSpPr>
            <a:spLocks noGrp="1"/>
          </p:cNvSpPr>
          <p:nvPr>
            <p:ph idx="1"/>
          </p:nvPr>
        </p:nvSpPr>
        <p:spPr/>
        <p:txBody>
          <a:bodyPr>
            <a:normAutofit fontScale="92500" lnSpcReduction="20000"/>
          </a:bodyPr>
          <a:lstStyle/>
          <a:p>
            <a:r>
              <a:rPr lang="en-US" sz="2800" dirty="0"/>
              <a:t>The domestic setting of Frankenstein family shows that there </a:t>
            </a:r>
            <a:r>
              <a:rPr lang="en-US" sz="2800" dirty="0" smtClean="0"/>
              <a:t>was a </a:t>
            </a:r>
            <a:r>
              <a:rPr lang="en-US" sz="2800" dirty="0"/>
              <a:t>shocking level </a:t>
            </a:r>
            <a:r>
              <a:rPr lang="en-US" sz="2800" dirty="0" smtClean="0"/>
              <a:t>of progeny of feminism. </a:t>
            </a:r>
          </a:p>
          <a:p>
            <a:r>
              <a:rPr lang="en-US" sz="2800" dirty="0" smtClean="0"/>
              <a:t>The </a:t>
            </a:r>
            <a:r>
              <a:rPr lang="en-US" sz="2800" dirty="0"/>
              <a:t>novel shows instances of extreme gender oppression. </a:t>
            </a:r>
            <a:endParaRPr lang="en-US" sz="2800" dirty="0" smtClean="0"/>
          </a:p>
          <a:p>
            <a:r>
              <a:rPr lang="en-US" sz="2800" dirty="0" smtClean="0"/>
              <a:t>Mary </a:t>
            </a:r>
            <a:r>
              <a:rPr lang="en-US" sz="2800" dirty="0"/>
              <a:t>Shelley represents sexuality as an ambiguous and repressed trait in the novel. </a:t>
            </a:r>
            <a:endParaRPr lang="en-US" sz="2800" dirty="0" smtClean="0"/>
          </a:p>
          <a:p>
            <a:r>
              <a:rPr lang="en-US" sz="2800" dirty="0" smtClean="0"/>
              <a:t>The </a:t>
            </a:r>
            <a:r>
              <a:rPr lang="en-US" sz="2800" dirty="0"/>
              <a:t>women characters are obediently subordinate; and the male characters are extremely egotistical. </a:t>
            </a:r>
            <a:endParaRPr lang="en-US" sz="2800" dirty="0" smtClean="0"/>
          </a:p>
          <a:p>
            <a:r>
              <a:rPr lang="en-US" sz="2800" dirty="0" smtClean="0"/>
              <a:t>An </a:t>
            </a:r>
            <a:r>
              <a:rPr lang="en-US" sz="2800" dirty="0"/>
              <a:t>outright feminist representation of Mary’s novel must supplement the reading of the entire work since gender tension can only be locate at the heart of all major themes of this novel. </a:t>
            </a:r>
            <a:endParaRPr lang="en-GB" sz="2800" dirty="0"/>
          </a:p>
        </p:txBody>
      </p:sp>
    </p:spTree>
  </p:cSld>
  <p:clrMapOvr>
    <a:masterClrMapping/>
  </p:clrMapOvr>
  <p:transition spd="med" advClick="0" advTm="5000">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Feminism Via Objectification</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Female character in the novel insignificantly contribute to the </a:t>
            </a:r>
            <a:r>
              <a:rPr lang="en-US" dirty="0"/>
              <a:t>plot development compared to the male </a:t>
            </a:r>
            <a:r>
              <a:rPr lang="en-US" dirty="0" smtClean="0"/>
              <a:t>characters. </a:t>
            </a:r>
          </a:p>
          <a:p>
            <a:r>
              <a:rPr lang="en-US" dirty="0" smtClean="0"/>
              <a:t>Mary </a:t>
            </a:r>
            <a:r>
              <a:rPr lang="en-US" dirty="0"/>
              <a:t>could have deliberately employed the female characters to </a:t>
            </a:r>
            <a:r>
              <a:rPr lang="en-US" dirty="0" smtClean="0"/>
              <a:t>reflect </a:t>
            </a:r>
            <a:r>
              <a:rPr lang="en-US" dirty="0"/>
              <a:t>the role of women during the period </a:t>
            </a:r>
            <a:r>
              <a:rPr lang="en-US" dirty="0" smtClean="0"/>
              <a:t>that she wrote </a:t>
            </a:r>
            <a:r>
              <a:rPr lang="en-US" dirty="0"/>
              <a:t>the novel. </a:t>
            </a:r>
            <a:endParaRPr lang="en-US" dirty="0" smtClean="0"/>
          </a:p>
          <a:p>
            <a:r>
              <a:rPr lang="en-US" dirty="0"/>
              <a:t>In the 19th Century, women "were conditioned to always think that they needed men's help in order to succeed" (Smith et al, 275</a:t>
            </a:r>
            <a:r>
              <a:rPr lang="en-US" dirty="0" smtClean="0"/>
              <a:t>).</a:t>
            </a:r>
          </a:p>
          <a:p>
            <a:r>
              <a:rPr lang="en-US" dirty="0"/>
              <a:t>Smith’s </a:t>
            </a:r>
            <a:r>
              <a:rPr lang="en-US" dirty="0" smtClean="0"/>
              <a:t>implies that the </a:t>
            </a:r>
            <a:r>
              <a:rPr lang="en-US" dirty="0"/>
              <a:t>historical factors </a:t>
            </a:r>
            <a:r>
              <a:rPr lang="en-US" dirty="0" smtClean="0"/>
              <a:t>could have led Shelley </a:t>
            </a:r>
            <a:r>
              <a:rPr lang="en-US" dirty="0"/>
              <a:t>to </a:t>
            </a:r>
            <a:r>
              <a:rPr lang="en-US" dirty="0" smtClean="0"/>
              <a:t>write a feminist novel. </a:t>
            </a:r>
            <a:endParaRPr lang="en-US" dirty="0"/>
          </a:p>
        </p:txBody>
      </p:sp>
    </p:spTree>
    <p:extLst>
      <p:ext uri="{BB962C8B-B14F-4D97-AF65-F5344CB8AC3E}">
        <p14:creationId xmlns:p14="http://schemas.microsoft.com/office/powerpoint/2010/main" val="254754090"/>
      </p:ext>
    </p:extLst>
  </p:cSld>
  <p:clrMapOvr>
    <a:masterClrMapping/>
  </p:clrMapOvr>
  <p:transition spd="med" advClick="0" advTm="5000">
    <p:newsfla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Character Roles and Feminist Implication</a:t>
            </a:r>
            <a:endParaRPr lang="en-GB" sz="3600" dirty="0"/>
          </a:p>
        </p:txBody>
      </p:sp>
      <p:sp>
        <p:nvSpPr>
          <p:cNvPr id="3" name="Content Placeholder 2"/>
          <p:cNvSpPr>
            <a:spLocks noGrp="1"/>
          </p:cNvSpPr>
          <p:nvPr>
            <p:ph idx="1"/>
          </p:nvPr>
        </p:nvSpPr>
        <p:spPr/>
        <p:txBody>
          <a:bodyPr>
            <a:normAutofit/>
          </a:bodyPr>
          <a:lstStyle/>
          <a:p>
            <a:r>
              <a:rPr lang="en-US" sz="2000" dirty="0" smtClean="0"/>
              <a:t>The role </a:t>
            </a:r>
            <a:r>
              <a:rPr lang="en-US" sz="2000" dirty="0"/>
              <a:t>of </a:t>
            </a:r>
            <a:r>
              <a:rPr lang="en-US" sz="2000" dirty="0" smtClean="0"/>
              <a:t>characters </a:t>
            </a:r>
            <a:r>
              <a:rPr lang="en-US" sz="2000" dirty="0"/>
              <a:t>and association between different </a:t>
            </a:r>
            <a:r>
              <a:rPr lang="en-US" sz="2000" dirty="0" smtClean="0"/>
              <a:t>characters point towards a feminist novel. </a:t>
            </a:r>
          </a:p>
          <a:p>
            <a:r>
              <a:rPr lang="en-US" sz="2000" dirty="0" smtClean="0"/>
              <a:t>Johanna </a:t>
            </a:r>
            <a:r>
              <a:rPr lang="en-US" sz="2000" dirty="0"/>
              <a:t>Smith uses the role of characters to reveal the feminist nature of </a:t>
            </a:r>
            <a:r>
              <a:rPr lang="en-US" sz="2000" i="1" dirty="0"/>
              <a:t>Frankenstein </a:t>
            </a:r>
            <a:r>
              <a:rPr lang="en-US" sz="2000" dirty="0"/>
              <a:t>in the feminist perspectives in the essay "'Cooped up: Feminine Domesticity </a:t>
            </a:r>
            <a:r>
              <a:rPr lang="en-US" sz="2000" dirty="0" smtClean="0"/>
              <a:t>in the novel.</a:t>
            </a:r>
          </a:p>
          <a:p>
            <a:r>
              <a:rPr lang="en-US" sz="2000" dirty="0" smtClean="0"/>
              <a:t>" </a:t>
            </a:r>
            <a:r>
              <a:rPr lang="en-US" sz="2000" dirty="0"/>
              <a:t>Her main observation is that all female characters in the novel play a role that only to mirrors the male </a:t>
            </a:r>
            <a:r>
              <a:rPr lang="en-US" sz="2000" dirty="0" smtClean="0"/>
              <a:t>characters in </a:t>
            </a:r>
            <a:r>
              <a:rPr lang="en-US" sz="2000" dirty="0"/>
              <a:t>which a family has feminist style  of living and a </a:t>
            </a:r>
            <a:r>
              <a:rPr lang="en-US" sz="2000" dirty="0" smtClean="0"/>
              <a:t>bookkeeping </a:t>
            </a:r>
            <a:r>
              <a:rPr lang="en-US" sz="2000" dirty="0"/>
              <a:t>mentality" (Smith et al, 279). </a:t>
            </a:r>
            <a:endParaRPr lang="en-GB" sz="2000" dirty="0"/>
          </a:p>
        </p:txBody>
      </p:sp>
    </p:spTree>
    <p:extLst>
      <p:ext uri="{BB962C8B-B14F-4D97-AF65-F5344CB8AC3E}">
        <p14:creationId xmlns:p14="http://schemas.microsoft.com/office/powerpoint/2010/main" val="153946400"/>
      </p:ext>
    </p:extLst>
  </p:cSld>
  <p:clrMapOvr>
    <a:masterClrMapping/>
  </p:clrMapOvr>
  <p:transition spd="med" advClick="0" advTm="5000">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Character’s Voice</a:t>
            </a:r>
            <a:endParaRPr lang="en-US" dirty="0"/>
          </a:p>
        </p:txBody>
      </p:sp>
      <p:sp>
        <p:nvSpPr>
          <p:cNvPr id="3" name="Content Placeholder 2"/>
          <p:cNvSpPr>
            <a:spLocks noGrp="1"/>
          </p:cNvSpPr>
          <p:nvPr>
            <p:ph idx="1"/>
          </p:nvPr>
        </p:nvSpPr>
        <p:spPr/>
        <p:txBody>
          <a:bodyPr>
            <a:normAutofit fontScale="92500"/>
          </a:bodyPr>
          <a:lstStyle/>
          <a:p>
            <a:pPr>
              <a:defRPr/>
            </a:pPr>
            <a:r>
              <a:rPr lang="en-US" dirty="0"/>
              <a:t>T</a:t>
            </a:r>
            <a:r>
              <a:rPr lang="en-US" dirty="0" smtClean="0"/>
              <a:t>he </a:t>
            </a:r>
            <a:r>
              <a:rPr lang="en-US" dirty="0"/>
              <a:t>historical factors </a:t>
            </a:r>
            <a:r>
              <a:rPr lang="en-US" dirty="0" smtClean="0"/>
              <a:t>led Shelley to write </a:t>
            </a:r>
            <a:r>
              <a:rPr lang="en-US" dirty="0"/>
              <a:t>a sexist </a:t>
            </a:r>
            <a:r>
              <a:rPr lang="en-US" dirty="0" smtClean="0"/>
              <a:t>novel.</a:t>
            </a:r>
          </a:p>
          <a:p>
            <a:pPr>
              <a:defRPr/>
            </a:pPr>
            <a:r>
              <a:rPr lang="en-US" dirty="0" smtClean="0"/>
              <a:t> </a:t>
            </a:r>
            <a:r>
              <a:rPr lang="en-US" dirty="0"/>
              <a:t>In the 19th Century, women "were conditioned to always think that they needed men's help in order to succeed" (Smith et al, 275). </a:t>
            </a:r>
            <a:endParaRPr lang="en-US" dirty="0" smtClean="0"/>
          </a:p>
          <a:p>
            <a:pPr>
              <a:defRPr/>
            </a:pPr>
            <a:r>
              <a:rPr lang="en-US" dirty="0" smtClean="0"/>
              <a:t>The </a:t>
            </a:r>
            <a:r>
              <a:rPr lang="en-US" dirty="0"/>
              <a:t>claim is supported by the fact that novel has no single </a:t>
            </a:r>
            <a:r>
              <a:rPr lang="en-US" dirty="0" smtClean="0"/>
              <a:t>female character </a:t>
            </a:r>
            <a:r>
              <a:rPr lang="en-US" dirty="0"/>
              <a:t>that speaks directly. </a:t>
            </a:r>
            <a:endParaRPr lang="en-US" dirty="0" smtClean="0"/>
          </a:p>
          <a:p>
            <a:pPr>
              <a:defRPr/>
            </a:pPr>
            <a:r>
              <a:rPr lang="en-US" dirty="0" smtClean="0"/>
              <a:t>Shelley </a:t>
            </a:r>
            <a:r>
              <a:rPr lang="en-US" dirty="0"/>
              <a:t>uses three narrators in the novel: Robert Walton, Frankenstein's monster and Victor Frankenstein. </a:t>
            </a:r>
            <a:endParaRPr lang="en-US" dirty="0" smtClean="0"/>
          </a:p>
          <a:p>
            <a:pPr>
              <a:defRPr/>
            </a:pPr>
            <a:r>
              <a:rPr lang="en-US" dirty="0" smtClean="0"/>
              <a:t>Female </a:t>
            </a:r>
            <a:r>
              <a:rPr lang="en-US" dirty="0"/>
              <a:t>characters in the novel appear to be very weak as demonstrated by Elizabeth, who is Victor's fiancé. </a:t>
            </a:r>
            <a:endParaRPr lang="en-US" dirty="0" smtClean="0"/>
          </a:p>
        </p:txBody>
      </p:sp>
    </p:spTree>
    <p:extLst>
      <p:ext uri="{BB962C8B-B14F-4D97-AF65-F5344CB8AC3E}">
        <p14:creationId xmlns:p14="http://schemas.microsoft.com/office/powerpoint/2010/main" val="1604827913"/>
      </p:ext>
    </p:extLst>
  </p:cSld>
  <p:clrMapOvr>
    <a:masterClrMapping/>
  </p:clrMapOvr>
  <p:transition spd="med" advClick="0" advTm="5000">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en-US" dirty="0" smtClean="0"/>
              <a:t>Feminists </a:t>
            </a:r>
            <a:r>
              <a:rPr lang="en-US" dirty="0"/>
              <a:t>see the gender distinction in literature work as a feature manifested in language. </a:t>
            </a:r>
            <a:endParaRPr lang="en-US" dirty="0" smtClean="0"/>
          </a:p>
          <a:p>
            <a:r>
              <a:rPr lang="en-US" dirty="0" smtClean="0"/>
              <a:t>They </a:t>
            </a:r>
            <a:r>
              <a:rPr lang="en-US" dirty="0"/>
              <a:t>do not solely place the literary text its content into thought, but also specialize in language components of the literally work. </a:t>
            </a:r>
            <a:endParaRPr lang="en-US" dirty="0" smtClean="0"/>
          </a:p>
          <a:p>
            <a:r>
              <a:rPr lang="en-US" dirty="0" smtClean="0"/>
              <a:t>There </a:t>
            </a:r>
            <a:r>
              <a:rPr lang="en-US" dirty="0"/>
              <a:t>is an elementary distinction in male and feminine writing; thinking is male, emotions are feminine and this is what feminist point out. </a:t>
            </a:r>
            <a:endParaRPr lang="en-US" dirty="0" smtClean="0"/>
          </a:p>
          <a:p>
            <a:r>
              <a:rPr lang="en-US" dirty="0" smtClean="0"/>
              <a:t>Feminists </a:t>
            </a:r>
            <a:r>
              <a:rPr lang="en-US" dirty="0"/>
              <a:t>conclude that, language in Shelley’s work is principally male and so it destroys the voices of ladies (Pataki, 20). </a:t>
            </a:r>
            <a:endParaRPr lang="en-US" dirty="0" smtClean="0"/>
          </a:p>
          <a:p>
            <a:r>
              <a:rPr lang="en-US" dirty="0" smtClean="0"/>
              <a:t>They </a:t>
            </a:r>
            <a:r>
              <a:rPr lang="en-US" dirty="0"/>
              <a:t>describe the feminine voice as having a ‘phallocentric structure’: that it privileges the phallus and masculinity by associating female characters with things and values that are usually appreciated by their culture</a:t>
            </a:r>
            <a:r>
              <a:rPr lang="en-US" dirty="0" smtClean="0"/>
              <a:t>.</a:t>
            </a:r>
            <a:endParaRPr lang="en-GB" dirty="0"/>
          </a:p>
        </p:txBody>
      </p:sp>
      <p:sp>
        <p:nvSpPr>
          <p:cNvPr id="2" name="Title 1"/>
          <p:cNvSpPr>
            <a:spLocks noGrp="1"/>
          </p:cNvSpPr>
          <p:nvPr>
            <p:ph type="title"/>
          </p:nvPr>
        </p:nvSpPr>
        <p:spPr/>
        <p:txBody>
          <a:bodyPr>
            <a:normAutofit/>
          </a:bodyPr>
          <a:lstStyle/>
          <a:p>
            <a:r>
              <a:rPr lang="en-GB" sz="5400" dirty="0">
                <a:solidFill>
                  <a:schemeClr val="tx1"/>
                </a:solidFill>
              </a:rPr>
              <a:t>Features of </a:t>
            </a:r>
            <a:r>
              <a:rPr lang="en-GB" sz="5400" dirty="0" smtClean="0">
                <a:solidFill>
                  <a:schemeClr val="tx1"/>
                </a:solidFill>
              </a:rPr>
              <a:t>TPSs</a:t>
            </a:r>
            <a:endParaRPr lang="en-GB" dirty="0"/>
          </a:p>
        </p:txBody>
      </p:sp>
    </p:spTree>
    <p:extLst>
      <p:ext uri="{BB962C8B-B14F-4D97-AF65-F5344CB8AC3E}">
        <p14:creationId xmlns:p14="http://schemas.microsoft.com/office/powerpoint/2010/main" val="720049948"/>
      </p:ext>
    </p:extLst>
  </p:cSld>
  <p:clrMapOvr>
    <a:masterClrMapping/>
  </p:clrMapOvr>
  <p:transition spd="med" advClick="0" advTm="5000">
    <p:newsfla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Anti-feminists Views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Anti-feminism analysts </a:t>
            </a:r>
            <a:r>
              <a:rPr lang="en-US" dirty="0"/>
              <a:t>on the contrary, raise the question of why the author had revealed her outstanding work anonymously</a:t>
            </a:r>
            <a:r>
              <a:rPr lang="en-US" dirty="0" smtClean="0"/>
              <a:t>.</a:t>
            </a:r>
          </a:p>
          <a:p>
            <a:r>
              <a:rPr lang="en-US" dirty="0" smtClean="0"/>
              <a:t>They </a:t>
            </a:r>
            <a:r>
              <a:rPr lang="en-US" dirty="0"/>
              <a:t>also question why she allowed her husband to revise her 1st version of the </a:t>
            </a:r>
            <a:r>
              <a:rPr lang="en-US" dirty="0" smtClean="0"/>
              <a:t>novel if she was a feminist. </a:t>
            </a:r>
          </a:p>
          <a:p>
            <a:r>
              <a:rPr lang="en-US" dirty="0" smtClean="0"/>
              <a:t>These </a:t>
            </a:r>
            <a:r>
              <a:rPr lang="en-US" dirty="0"/>
              <a:t>aspects make </a:t>
            </a:r>
            <a:r>
              <a:rPr lang="en-US" dirty="0" smtClean="0"/>
              <a:t>anti-feminists </a:t>
            </a:r>
            <a:r>
              <a:rPr lang="en-US" dirty="0"/>
              <a:t>to classify the motive </a:t>
            </a:r>
            <a:r>
              <a:rPr lang="en-US" dirty="0" smtClean="0"/>
              <a:t>of feminists as </a:t>
            </a:r>
            <a:r>
              <a:rPr lang="en-US" dirty="0"/>
              <a:t>indicators of </a:t>
            </a:r>
            <a:r>
              <a:rPr lang="en-US" dirty="0" smtClean="0"/>
              <a:t>their </a:t>
            </a:r>
            <a:r>
              <a:rPr lang="en-US" dirty="0"/>
              <a:t>underrated </a:t>
            </a:r>
            <a:r>
              <a:rPr lang="en-US" dirty="0" smtClean="0"/>
              <a:t>respect of female authors. </a:t>
            </a:r>
          </a:p>
          <a:p>
            <a:r>
              <a:rPr lang="en-US" dirty="0" smtClean="0"/>
              <a:t>Anti-feminists assume that </a:t>
            </a:r>
            <a:r>
              <a:rPr lang="en-US" i="1" dirty="0" smtClean="0"/>
              <a:t>Frankenstein</a:t>
            </a:r>
            <a:r>
              <a:rPr lang="en-US" dirty="0" smtClean="0"/>
              <a:t> </a:t>
            </a:r>
            <a:r>
              <a:rPr lang="en-US" dirty="0"/>
              <a:t>was written by a </a:t>
            </a:r>
            <a:r>
              <a:rPr lang="en-US" dirty="0" smtClean="0"/>
              <a:t>female author as a </a:t>
            </a:r>
            <a:r>
              <a:rPr lang="en-US" dirty="0"/>
              <a:t>struggle to isolate the feminine repression of her character choice and their roles in plot development (Pataki, 21). </a:t>
            </a:r>
            <a:endParaRPr lang="en-US" dirty="0" smtClean="0"/>
          </a:p>
        </p:txBody>
      </p:sp>
    </p:spTree>
    <p:extLst>
      <p:ext uri="{BB962C8B-B14F-4D97-AF65-F5344CB8AC3E}">
        <p14:creationId xmlns:p14="http://schemas.microsoft.com/office/powerpoint/2010/main" val="2468495591"/>
      </p:ext>
    </p:extLst>
  </p:cSld>
  <p:clrMapOvr>
    <a:masterClrMapping/>
  </p:clrMapOvr>
  <p:transition spd="med" advClick="0" advTm="5000">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5400" dirty="0" smtClean="0"/>
              <a:t>Conclusion</a:t>
            </a:r>
            <a:endParaRPr lang="en-GB" dirty="0"/>
          </a:p>
        </p:txBody>
      </p:sp>
      <p:sp>
        <p:nvSpPr>
          <p:cNvPr id="3" name="Content Placeholder 2"/>
          <p:cNvSpPr>
            <a:spLocks noGrp="1"/>
          </p:cNvSpPr>
          <p:nvPr>
            <p:ph idx="1"/>
          </p:nvPr>
        </p:nvSpPr>
        <p:spPr/>
        <p:txBody>
          <a:bodyPr>
            <a:normAutofit lnSpcReduction="10000"/>
          </a:bodyPr>
          <a:lstStyle/>
          <a:p>
            <a:r>
              <a:rPr lang="en-US" sz="2400" dirty="0"/>
              <a:t>Before feminist literary criticism arose, </a:t>
            </a:r>
            <a:r>
              <a:rPr lang="en-US" sz="2400" dirty="0" smtClean="0"/>
              <a:t>the Shelley’s novel </a:t>
            </a:r>
            <a:r>
              <a:rPr lang="en-US" sz="2400" dirty="0"/>
              <a:t>fame had not declined. </a:t>
            </a:r>
            <a:endParaRPr lang="en-US" sz="2400" dirty="0" smtClean="0"/>
          </a:p>
          <a:p>
            <a:r>
              <a:rPr lang="en-US" sz="2400" dirty="0" smtClean="0"/>
              <a:t>Mary’s </a:t>
            </a:r>
            <a:r>
              <a:rPr lang="en-US" sz="2400" dirty="0"/>
              <a:t>novel never got out of print and film versions perpetually but it had a lot of focus within feminism role nevertheless (Lopez, 18). </a:t>
            </a:r>
            <a:endParaRPr lang="en-US" sz="2400" dirty="0" smtClean="0"/>
          </a:p>
          <a:p>
            <a:r>
              <a:rPr lang="en-US" sz="2400" dirty="0" smtClean="0"/>
              <a:t>The </a:t>
            </a:r>
            <a:r>
              <a:rPr lang="en-US" sz="2400" dirty="0"/>
              <a:t>phantasy became valued in educational circles within the Sixties and Nineteen Seventies. </a:t>
            </a:r>
            <a:endParaRPr lang="en-US" sz="2400" dirty="0" smtClean="0"/>
          </a:p>
          <a:p>
            <a:r>
              <a:rPr lang="en-US" sz="2400" dirty="0" smtClean="0"/>
              <a:t>During </a:t>
            </a:r>
            <a:r>
              <a:rPr lang="en-US" sz="2400" dirty="0"/>
              <a:t>this period, the interest in the female authors had begun to revive due to the new development causing most feminist critics to review Shelley’s works once more.</a:t>
            </a:r>
            <a:endParaRPr lang="en-GB" sz="2400" dirty="0"/>
          </a:p>
          <a:p>
            <a:pPr marL="0" indent="0">
              <a:buNone/>
            </a:pPr>
            <a:r>
              <a:rPr lang="en-GB" sz="2500" dirty="0" smtClean="0"/>
              <a:t> </a:t>
            </a:r>
            <a:endParaRPr lang="en-GB" sz="2400" dirty="0"/>
          </a:p>
        </p:txBody>
      </p:sp>
    </p:spTree>
    <p:extLst>
      <p:ext uri="{BB962C8B-B14F-4D97-AF65-F5344CB8AC3E}">
        <p14:creationId xmlns:p14="http://schemas.microsoft.com/office/powerpoint/2010/main" val="4220618866"/>
      </p:ext>
    </p:extLst>
  </p:cSld>
  <p:clrMapOvr>
    <a:masterClrMapping/>
  </p:clrMapOvr>
  <p:transition spd="med" advClick="0" advTm="5000">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85000" lnSpcReduction="20000"/>
          </a:bodyPr>
          <a:lstStyle/>
          <a:p>
            <a:pPr marL="0" indent="-457200">
              <a:buNone/>
            </a:pPr>
            <a:r>
              <a:rPr lang="en-US" dirty="0"/>
              <a:t>Lopez, Gerald P. "Transform-Don't Just Tinker with-Legal Education (Part II)." </a:t>
            </a:r>
            <a:r>
              <a:rPr lang="en-US" i="1" dirty="0"/>
              <a:t>Clinical L. Rev.</a:t>
            </a:r>
            <a:r>
              <a:rPr lang="en-US" dirty="0"/>
              <a:t> 24 (2017): 247. Retrieved from: </a:t>
            </a:r>
            <a:r>
              <a:rPr lang="en-US" u="sng" dirty="0">
                <a:hlinkClick r:id="rId2"/>
              </a:rPr>
              <a:t>https://www.sxu.edu/academics/colleges_schools/cas/dept/honors/docs/student-projects/gisselle-lopez.pdf</a:t>
            </a:r>
            <a:r>
              <a:rPr lang="en-US" dirty="0"/>
              <a:t> </a:t>
            </a:r>
            <a:endParaRPr lang="en-GB" dirty="0"/>
          </a:p>
          <a:p>
            <a:pPr marL="0" indent="-457200">
              <a:buNone/>
            </a:pPr>
            <a:r>
              <a:rPr lang="en-US" dirty="0"/>
              <a:t>Pataki, </a:t>
            </a:r>
            <a:r>
              <a:rPr lang="en-US" dirty="0" err="1"/>
              <a:t>Jelena</a:t>
            </a:r>
            <a:r>
              <a:rPr lang="en-US" dirty="0"/>
              <a:t>. </a:t>
            </a:r>
            <a:r>
              <a:rPr lang="en-US" i="1" dirty="0"/>
              <a:t>Women in Frankenstein: Mary Shelley's Novel versus Kenneth </a:t>
            </a:r>
            <a:r>
              <a:rPr lang="en-US" i="1" dirty="0" err="1"/>
              <a:t>Branagh's</a:t>
            </a:r>
            <a:r>
              <a:rPr lang="en-US" i="1" dirty="0"/>
              <a:t> Film</a:t>
            </a:r>
            <a:r>
              <a:rPr lang="en-US" dirty="0"/>
              <a:t>. Diss. </a:t>
            </a:r>
            <a:r>
              <a:rPr lang="en-US" dirty="0" err="1"/>
              <a:t>Josip</a:t>
            </a:r>
            <a:r>
              <a:rPr lang="en-US" dirty="0"/>
              <a:t> </a:t>
            </a:r>
            <a:r>
              <a:rPr lang="en-US" dirty="0" err="1"/>
              <a:t>Juraj</a:t>
            </a:r>
            <a:r>
              <a:rPr lang="en-US" dirty="0"/>
              <a:t> </a:t>
            </a:r>
            <a:r>
              <a:rPr lang="en-US" dirty="0" err="1"/>
              <a:t>Strossmayer</a:t>
            </a:r>
            <a:r>
              <a:rPr lang="en-US" dirty="0"/>
              <a:t> University of Osijek. Faculty of Humanities and Social Sciences, 2014. Retrieved from: </a:t>
            </a:r>
            <a:r>
              <a:rPr lang="en-US" u="sng" dirty="0">
                <a:hlinkClick r:id="rId3"/>
              </a:rPr>
              <a:t>https://repozitorij.ffos.hr/islandora/object/ffos:1220/preview</a:t>
            </a:r>
            <a:r>
              <a:rPr lang="en-US" dirty="0"/>
              <a:t> </a:t>
            </a:r>
            <a:endParaRPr lang="en-GB" dirty="0"/>
          </a:p>
          <a:p>
            <a:pPr marL="0" indent="-457200">
              <a:buNone/>
            </a:pPr>
            <a:r>
              <a:rPr lang="en-US" dirty="0"/>
              <a:t>Shelley, Mary. </a:t>
            </a:r>
            <a:r>
              <a:rPr lang="en-US" i="1" dirty="0"/>
              <a:t>Frankenstein</a:t>
            </a:r>
            <a:r>
              <a:rPr lang="en-US" dirty="0"/>
              <a:t>. London: Harper, 2010. </a:t>
            </a:r>
            <a:r>
              <a:rPr lang="en-US" dirty="0" smtClean="0"/>
              <a:t>Print.</a:t>
            </a:r>
            <a:endParaRPr lang="en-GB" dirty="0"/>
          </a:p>
          <a:p>
            <a:pPr marL="0" indent="-457200">
              <a:buNone/>
            </a:pPr>
            <a:r>
              <a:rPr lang="en-US" dirty="0" smtClean="0"/>
              <a:t>Wallace</a:t>
            </a:r>
            <a:r>
              <a:rPr lang="en-US" dirty="0"/>
              <a:t>, Diana, and Andrew Smith. "Introduction: Defining the female gothic." </a:t>
            </a:r>
            <a:r>
              <a:rPr lang="en-US" i="1" dirty="0"/>
              <a:t>The Female Gothic</a:t>
            </a:r>
            <a:r>
              <a:rPr lang="en-US" dirty="0"/>
              <a:t>. Palgrave Macmillan, London, 2009. </a:t>
            </a:r>
            <a:r>
              <a:rPr lang="en-US" u="sng" dirty="0">
                <a:hlinkClick r:id="rId4"/>
              </a:rPr>
              <a:t>https://cardinalhayes.enschool.org/ourpages/auto/2014/7/9/61855690/Frankenstein_%20Feminism%20and%20Literary%20Theory.pdf</a:t>
            </a:r>
            <a:r>
              <a:rPr lang="en-US" dirty="0"/>
              <a:t> </a:t>
            </a:r>
            <a:endParaRPr lang="en-GB" dirty="0"/>
          </a:p>
          <a:p>
            <a:pPr marL="0" indent="0">
              <a:buNone/>
            </a:pPr>
            <a:endParaRPr lang="en-GB" dirty="0"/>
          </a:p>
        </p:txBody>
      </p:sp>
    </p:spTree>
    <p:extLst>
      <p:ext uri="{BB962C8B-B14F-4D97-AF65-F5344CB8AC3E}">
        <p14:creationId xmlns:p14="http://schemas.microsoft.com/office/powerpoint/2010/main" val="1261204102"/>
      </p:ext>
    </p:extLst>
  </p:cSld>
  <p:clrMapOvr>
    <a:masterClrMapping/>
  </p:clrMapOvr>
  <p:transition spd="med" advClick="0" advTm="5000">
    <p:newsflash/>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664</TotalTime>
  <Words>896</Words>
  <Application>Microsoft Office PowerPoint</Application>
  <PresentationFormat>On-screen Show (4:3)</PresentationFormat>
  <Paragraphs>68</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Flow</vt:lpstr>
      <vt:lpstr>Feminism Criticism in Frankenstein </vt:lpstr>
      <vt:lpstr>Introduction</vt:lpstr>
      <vt:lpstr>Shelley’s Background and Influence </vt:lpstr>
      <vt:lpstr>Shelley’s Upbringing</vt:lpstr>
      <vt:lpstr>Feminism Via Objectification. </vt:lpstr>
      <vt:lpstr>Character Roles and Feminist Implication</vt:lpstr>
      <vt:lpstr>Character’s Voice</vt:lpstr>
      <vt:lpstr>Features of TPSs</vt:lpstr>
      <vt:lpstr>Anti-feminists Views</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communication</dc:title>
  <dc:creator>user</dc:creator>
  <cp:lastModifiedBy>ZACK</cp:lastModifiedBy>
  <cp:revision>140</cp:revision>
  <dcterms:created xsi:type="dcterms:W3CDTF">2018-09-02T16:40:33Z</dcterms:created>
  <dcterms:modified xsi:type="dcterms:W3CDTF">2019-06-10T19:43:00Z</dcterms:modified>
</cp:coreProperties>
</file>